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58" y="13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9A9E4-0D8B-4AC6-AF70-02B31F3295D7}" type="datetimeFigureOut">
              <a:rPr lang="sl-SI" smtClean="0"/>
              <a:t>29.02.2016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BE158-C2B1-4396-BC72-F123C1FCDA5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99116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BE158-C2B1-4396-BC72-F123C1FCDA5A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49002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29.02.2016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08860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29.02.2016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50762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29.02.2016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33301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29.02.2016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7912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29.02.2016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0418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29.02.2016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47981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29.02.2016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33650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29.02.2016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55526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29.02.2016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88932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29.02.2016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8947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29.02.2016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3854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3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7DDDF-42C6-4014-83D3-F0A55AD44039}" type="datetimeFigureOut">
              <a:rPr lang="sl-SI" smtClean="0"/>
              <a:t>29.02.2016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9818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630616" cy="2378695"/>
          </a:xfrm>
        </p:spPr>
        <p:txBody>
          <a:bodyPr>
            <a:normAutofit fontScale="90000"/>
          </a:bodyPr>
          <a:lstStyle/>
          <a:p>
            <a:r>
              <a:rPr lang="sl-SI" b="1" dirty="0" smtClean="0">
                <a:solidFill>
                  <a:srgbClr val="7030A0"/>
                </a:solidFill>
              </a:rPr>
              <a:t>Obrazložitev RAČUNOVODSKEGA DELA letnega poročila in ostalega finančnega poslovanja OŠ Stična v letu </a:t>
            </a:r>
            <a:r>
              <a:rPr lang="sl-SI" b="1" dirty="0" smtClean="0">
                <a:solidFill>
                  <a:srgbClr val="7030A0"/>
                </a:solidFill>
              </a:rPr>
              <a:t>2015</a:t>
            </a:r>
            <a:endParaRPr lang="sl-SI" b="1" dirty="0">
              <a:solidFill>
                <a:srgbClr val="7030A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5622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BILANCA STANJA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l-SI" sz="2000" b="1" dirty="0" smtClean="0">
                <a:solidFill>
                  <a:srgbClr val="FF0000"/>
                </a:solidFill>
              </a:rPr>
              <a:t>SREDSTVA</a:t>
            </a:r>
          </a:p>
          <a:p>
            <a:pPr marL="285750" indent="-285750">
              <a:buFontTx/>
              <a:buChar char="-"/>
            </a:pPr>
            <a:endParaRPr lang="sl-SI" sz="1800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DOLGOROČNA SREDSTVA IN OPREDMETENA OSNOVNA SREDSTVA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Dolgoročne premoženjske pravice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Zemljišča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Zgradbe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Oprema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Druga osnovna sredstva</a:t>
            </a:r>
          </a:p>
          <a:p>
            <a:pPr marL="285750" indent="-285750">
              <a:buFont typeface="Wingdings" pitchFamily="2" charset="2"/>
              <a:buChar char="q"/>
            </a:pPr>
            <a:endParaRPr lang="sl-SI" sz="1600" b="1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KRATKOROČNA SREDSTVA IN AČR</a:t>
            </a:r>
          </a:p>
          <a:p>
            <a:pPr algn="l"/>
            <a:r>
              <a:rPr lang="sl-SI" sz="1600" b="1" dirty="0" smtClean="0">
                <a:solidFill>
                  <a:srgbClr val="002060"/>
                </a:solidFill>
              </a:rPr>
              <a:t>Denarna sredstva v blagajni, na podračunu, terjatve do kupcev, uporabnikov EKN, druge kratkoročne terjatve, AČR</a:t>
            </a:r>
          </a:p>
          <a:p>
            <a:pPr marL="285750" indent="-285750" algn="l">
              <a:buFont typeface="Wingdings" pitchFamily="2" charset="2"/>
              <a:buChar char="q"/>
            </a:pPr>
            <a:endParaRPr lang="sl-SI" sz="1600" b="1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ZALOGE</a:t>
            </a:r>
          </a:p>
          <a:p>
            <a:pPr marL="285750" indent="-285750">
              <a:buFont typeface="Wingdings" pitchFamily="2" charset="2"/>
              <a:buChar char="q"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</p:txBody>
      </p:sp>
      <p:sp>
        <p:nvSpPr>
          <p:cNvPr id="5" name="Ograda vsebine 4"/>
          <p:cNvSpPr>
            <a:spLocks noGrp="1"/>
          </p:cNvSpPr>
          <p:nvPr>
            <p:ph sz="half" idx="2"/>
          </p:nvPr>
        </p:nvSpPr>
        <p:spPr>
          <a:xfrm>
            <a:off x="4860032" y="1628800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l-SI" sz="2000" b="1" dirty="0" smtClean="0">
                <a:solidFill>
                  <a:srgbClr val="FF0000"/>
                </a:solidFill>
              </a:rPr>
              <a:t>OBVEZNOSTI DO VIROV SREDSTEV</a:t>
            </a:r>
          </a:p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KRATKOROČNE OBVEZNOSTI IN PČR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Kratkoročne obveznosti do zaposlenih, do dobaviteljev, do uporabnikov EKN, druge kratkoročne obveznosti iz poslovanja, PČR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LASTNI VIRI IN DOLGOROČNE OBVEZNOSTI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Dolgoročne pasivne časovne razmejitve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Obveznosti za sredstva prejeta v upravljanje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Presežek prihodkov nad odhodki</a:t>
            </a:r>
          </a:p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sl-SI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5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Viri za nabavo sredstev</a:t>
            </a:r>
            <a:endParaRPr lang="sl-SI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občinskega proračuna – občine Ivančna </a:t>
            </a:r>
            <a:r>
              <a:rPr lang="sl-SI" sz="1600" b="1" dirty="0" smtClean="0">
                <a:solidFill>
                  <a:srgbClr val="7030A0"/>
                </a:solidFill>
              </a:rPr>
              <a:t>Gorica</a:t>
            </a:r>
          </a:p>
          <a:p>
            <a:r>
              <a:rPr lang="sl-SI" sz="1600" b="1" dirty="0">
                <a:solidFill>
                  <a:srgbClr val="0070C0"/>
                </a:solidFill>
              </a:rPr>
              <a:t>Vrednost stavbe – nove šole in opreme p.š. Zagradec	               </a:t>
            </a:r>
            <a:r>
              <a:rPr lang="sl-SI" sz="1600" b="1" dirty="0" smtClean="0">
                <a:solidFill>
                  <a:srgbClr val="0070C0"/>
                </a:solidFill>
              </a:rPr>
              <a:t>   4.968.889,54  €</a:t>
            </a:r>
            <a:r>
              <a:rPr lang="sl-SI" sz="1600" b="1" dirty="0">
                <a:solidFill>
                  <a:srgbClr val="0070C0"/>
                </a:solidFill>
              </a:rPr>
              <a:t>	</a:t>
            </a:r>
            <a:endParaRPr lang="sl-SI" sz="1600" b="1" dirty="0" smtClean="0">
              <a:solidFill>
                <a:srgbClr val="7030A0"/>
              </a:solidFill>
            </a:endParaRPr>
          </a:p>
          <a:p>
            <a:r>
              <a:rPr lang="sl-SI" sz="1600" b="1" dirty="0" smtClean="0">
                <a:solidFill>
                  <a:srgbClr val="0070C0"/>
                </a:solidFill>
              </a:rPr>
              <a:t>Dokončna energetska sanacija šole Višnja </a:t>
            </a:r>
            <a:r>
              <a:rPr lang="sl-SI" sz="1600" b="1" dirty="0" smtClean="0">
                <a:solidFill>
                  <a:srgbClr val="0070C0"/>
                </a:solidFill>
              </a:rPr>
              <a:t>Gora		                        78.717,51  €</a:t>
            </a:r>
          </a:p>
          <a:p>
            <a:r>
              <a:rPr lang="sl-SI" sz="1600" b="1" dirty="0" smtClean="0">
                <a:solidFill>
                  <a:srgbClr val="0070C0"/>
                </a:solidFill>
              </a:rPr>
              <a:t>Sofinanciranje dobave učil p.š. Zagradec		                        10.021,58  €</a:t>
            </a:r>
            <a:endParaRPr lang="sl-SI" sz="16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sl-SI" sz="1600" b="1" dirty="0" smtClean="0">
                <a:solidFill>
                  <a:srgbClr val="0070C0"/>
                </a:solidFill>
              </a:rPr>
              <a:t>        </a:t>
            </a:r>
            <a:endParaRPr lang="sl-SI" sz="1600" b="1" dirty="0" smtClean="0">
              <a:solidFill>
                <a:srgbClr val="0070C0"/>
              </a:solidFill>
            </a:endParaRPr>
          </a:p>
          <a:p>
            <a:r>
              <a:rPr lang="sl-SI" sz="1600" b="1" dirty="0" smtClean="0">
                <a:solidFill>
                  <a:srgbClr val="002060"/>
                </a:solidFill>
              </a:rPr>
              <a:t>Sredstva za obnovo iztrošene opreme:			</a:t>
            </a:r>
            <a:r>
              <a:rPr lang="sl-SI" sz="1600" b="1" dirty="0" smtClean="0">
                <a:solidFill>
                  <a:srgbClr val="002060"/>
                </a:solidFill>
              </a:rPr>
              <a:t>          -       </a:t>
            </a:r>
            <a:r>
              <a:rPr lang="sl-SI" sz="1600" b="1" dirty="0" smtClean="0">
                <a:solidFill>
                  <a:srgbClr val="00206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državnega proračuna - MIZŠ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Sredstva za nakup </a:t>
            </a:r>
            <a:r>
              <a:rPr lang="sl-SI" sz="1600" b="1" dirty="0" smtClean="0">
                <a:solidFill>
                  <a:srgbClr val="002060"/>
                </a:solidFill>
              </a:rPr>
              <a:t>učil in knjig:				7.909,40  €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Tripartitna pogodba – sofinanciranje nakupa prenosni računalnik		    175,51  €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Učbeniki iz učbeniškega </a:t>
            </a:r>
            <a:r>
              <a:rPr lang="sl-SI" sz="1600" b="1" dirty="0" err="1" smtClean="0">
                <a:solidFill>
                  <a:srgbClr val="002060"/>
                </a:solidFill>
              </a:rPr>
              <a:t>sklada				1.886</a:t>
            </a:r>
            <a:r>
              <a:rPr lang="sl-SI" sz="1600" b="1" dirty="0" smtClean="0">
                <a:solidFill>
                  <a:srgbClr val="002060"/>
                </a:solidFill>
              </a:rPr>
              <a:t>,94  €	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Strokovna </a:t>
            </a:r>
            <a:r>
              <a:rPr lang="sl-SI" sz="1600" b="1" dirty="0" err="1" smtClean="0">
                <a:solidFill>
                  <a:srgbClr val="002060"/>
                </a:solidFill>
              </a:rPr>
              <a:t>literatura					1.651</a:t>
            </a:r>
            <a:r>
              <a:rPr lang="sl-SI" sz="1600" b="1" dirty="0" smtClean="0">
                <a:solidFill>
                  <a:srgbClr val="002060"/>
                </a:solidFill>
              </a:rPr>
              <a:t>,42  €</a:t>
            </a:r>
            <a:endParaRPr lang="sl-SI" sz="1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lastnih sredstev:				 </a:t>
            </a:r>
            <a:r>
              <a:rPr lang="sl-SI" sz="1600" b="1" dirty="0" smtClean="0">
                <a:solidFill>
                  <a:srgbClr val="7030A0"/>
                </a:solidFill>
              </a:rPr>
              <a:t>                       14.458,40  </a:t>
            </a:r>
            <a:r>
              <a:rPr lang="sl-SI" sz="1600" b="1" dirty="0" smtClean="0">
                <a:solidFill>
                  <a:srgbClr val="7030A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presežka preteklih let:			</a:t>
            </a:r>
            <a:r>
              <a:rPr lang="sl-SI" sz="1600" b="1" dirty="0" smtClean="0">
                <a:solidFill>
                  <a:srgbClr val="7030A0"/>
                </a:solidFill>
              </a:rPr>
              <a:t>                        18.273,29  €</a:t>
            </a:r>
            <a:endParaRPr lang="sl-SI" sz="16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šolskega </a:t>
            </a:r>
            <a:r>
              <a:rPr lang="sl-SI" sz="1600" b="1" dirty="0" err="1" smtClean="0">
                <a:solidFill>
                  <a:srgbClr val="7030A0"/>
                </a:solidFill>
              </a:rPr>
              <a:t>sklada				1.927</a:t>
            </a:r>
            <a:r>
              <a:rPr lang="sl-SI" sz="1600" b="1" dirty="0" smtClean="0">
                <a:solidFill>
                  <a:srgbClr val="7030A0"/>
                </a:solidFill>
              </a:rPr>
              <a:t>,34  </a:t>
            </a:r>
            <a:r>
              <a:rPr lang="sl-SI" sz="1600" b="1" dirty="0" smtClean="0">
                <a:solidFill>
                  <a:srgbClr val="7030A0"/>
                </a:solidFill>
              </a:rPr>
              <a:t>€</a:t>
            </a:r>
          </a:p>
          <a:p>
            <a:pPr>
              <a:buFont typeface="Wingdings" pitchFamily="2" charset="2"/>
              <a:buChar char="q"/>
            </a:pPr>
            <a:endParaRPr lang="sl-SI" sz="1600" b="1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projekta Zdrav življenjski </a:t>
            </a:r>
            <a:r>
              <a:rPr lang="sl-SI" sz="1600" b="1" dirty="0" smtClean="0">
                <a:solidFill>
                  <a:srgbClr val="7030A0"/>
                </a:solidFill>
              </a:rPr>
              <a:t>slog:			1.694,19  €</a:t>
            </a:r>
          </a:p>
          <a:p>
            <a:pPr>
              <a:buFont typeface="Wingdings" pitchFamily="2" charset="2"/>
              <a:buChar char="q"/>
            </a:pPr>
            <a:endParaRPr lang="sl-SI" sz="1600" b="1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Podarjeni računalniki FURS 19 kom.				      19,00  €						</a:t>
            </a:r>
            <a:endParaRPr lang="sl-SI" sz="16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sl-SI" sz="1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endParaRPr lang="sl-SI" sz="1600" b="1" dirty="0" smtClean="0">
              <a:solidFill>
                <a:srgbClr val="002060"/>
              </a:solidFill>
            </a:endParaRPr>
          </a:p>
          <a:p>
            <a:endParaRPr lang="sl-SI" sz="1600" b="1" dirty="0">
              <a:solidFill>
                <a:srgbClr val="7030A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4294967295"/>
          </p:nvPr>
        </p:nvSpPr>
        <p:spPr>
          <a:xfrm>
            <a:off x="0" y="5589240"/>
            <a:ext cx="45719" cy="49560"/>
          </a:xfrm>
          <a:noFill/>
        </p:spPr>
        <p:txBody>
          <a:bodyPr>
            <a:normAutofit fontScale="25000" lnSpcReduction="20000"/>
          </a:bodyPr>
          <a:lstStyle/>
          <a:p>
            <a:pPr marL="285750" indent="-285750" algn="l">
              <a:buFont typeface="Wingdings" pitchFamily="2" charset="2"/>
              <a:buChar char="q"/>
            </a:pPr>
            <a:endParaRPr lang="sl-SI" sz="1600" b="1" dirty="0" smtClean="0"/>
          </a:p>
          <a:p>
            <a:pPr marL="0" indent="0">
              <a:buNone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212119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Nova šola Zagradec</a:t>
            </a:r>
            <a:endParaRPr lang="sl-SI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OBČINA IVANČNA GORICA - iz </a:t>
            </a:r>
            <a:r>
              <a:rPr lang="sl-SI" sz="1600" b="1" dirty="0" smtClean="0">
                <a:solidFill>
                  <a:srgbClr val="7030A0"/>
                </a:solidFill>
              </a:rPr>
              <a:t>sredstev občinskega proračuna </a:t>
            </a:r>
            <a:endParaRPr lang="sl-SI" sz="16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r>
              <a:rPr lang="sl-SI" sz="1600" b="1" dirty="0">
                <a:solidFill>
                  <a:srgbClr val="0070C0"/>
                </a:solidFill>
              </a:rPr>
              <a:t>Vrednost stavbe – nove šole in opreme p.š. </a:t>
            </a:r>
            <a:r>
              <a:rPr lang="sl-SI" sz="1600" b="1" dirty="0" smtClean="0">
                <a:solidFill>
                  <a:srgbClr val="0070C0"/>
                </a:solidFill>
              </a:rPr>
              <a:t>Zagradec          4.968.889,54  €</a:t>
            </a:r>
          </a:p>
          <a:p>
            <a:pPr marL="0" indent="0">
              <a:buNone/>
            </a:pPr>
            <a:r>
              <a:rPr lang="sl-SI" sz="1600" b="1" dirty="0">
                <a:solidFill>
                  <a:srgbClr val="0070C0"/>
                </a:solidFill>
              </a:rPr>
              <a:t>	</a:t>
            </a:r>
            <a:endParaRPr lang="sl-SI" sz="1600" b="1" dirty="0" smtClean="0">
              <a:solidFill>
                <a:srgbClr val="7030A0"/>
              </a:solidFill>
            </a:endParaRPr>
          </a:p>
          <a:p>
            <a:r>
              <a:rPr lang="sl-SI" sz="1600" b="1" dirty="0" smtClean="0">
                <a:solidFill>
                  <a:srgbClr val="0070C0"/>
                </a:solidFill>
              </a:rPr>
              <a:t>Sofinanciranje dobave učil p.š. </a:t>
            </a:r>
            <a:r>
              <a:rPr lang="sl-SI" sz="1600" b="1" dirty="0" err="1" smtClean="0">
                <a:solidFill>
                  <a:srgbClr val="0070C0"/>
                </a:solidFill>
              </a:rPr>
              <a:t>Zagradec		10.021</a:t>
            </a:r>
            <a:r>
              <a:rPr lang="sl-SI" sz="1600" b="1" dirty="0" smtClean="0">
                <a:solidFill>
                  <a:srgbClr val="0070C0"/>
                </a:solidFill>
              </a:rPr>
              <a:t>,58  €</a:t>
            </a:r>
            <a:endParaRPr lang="sl-SI" sz="16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sl-SI" sz="1600" b="1" dirty="0" smtClean="0">
                <a:solidFill>
                  <a:srgbClr val="0070C0"/>
                </a:solidFill>
              </a:rPr>
              <a:t>        </a:t>
            </a:r>
            <a:endParaRPr lang="sl-SI" sz="1600" b="1" dirty="0" smtClean="0">
              <a:solidFill>
                <a:srgbClr val="0070C0"/>
              </a:solidFill>
            </a:endParaRPr>
          </a:p>
          <a:p>
            <a:endParaRPr lang="sl-SI" sz="16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OSNOVNA </a:t>
            </a:r>
            <a:r>
              <a:rPr lang="sl-SI" sz="1600" b="1" smtClean="0">
                <a:solidFill>
                  <a:srgbClr val="7030A0"/>
                </a:solidFill>
              </a:rPr>
              <a:t>ŠOLA STIČNA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r>
              <a:rPr lang="sl-SI" sz="1600" b="1" dirty="0" smtClean="0">
                <a:solidFill>
                  <a:srgbClr val="002060"/>
                </a:solidFill>
              </a:rPr>
              <a:t>Sredstva za nakup </a:t>
            </a:r>
            <a:r>
              <a:rPr lang="sl-SI" sz="1600" b="1" dirty="0" smtClean="0">
                <a:solidFill>
                  <a:srgbClr val="002060"/>
                </a:solidFill>
              </a:rPr>
              <a:t>učil				  5.207,59  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r>
              <a:rPr lang="sl-SI" sz="1600" b="1" dirty="0" smtClean="0">
                <a:solidFill>
                  <a:srgbClr val="002060"/>
                </a:solidFill>
              </a:rPr>
              <a:t>Lastnih sredstev (tržna dejavnost)			11.513,76  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r>
              <a:rPr lang="sl-SI" sz="1600" b="1" dirty="0" smtClean="0">
                <a:solidFill>
                  <a:srgbClr val="002060"/>
                </a:solidFill>
              </a:rPr>
              <a:t>Iz presežka preteklih let</a:t>
            </a:r>
            <a:r>
              <a:rPr lang="sl-SI" sz="1600" b="1" dirty="0">
                <a:solidFill>
                  <a:srgbClr val="002060"/>
                </a:solidFill>
              </a:rPr>
              <a:t>	</a:t>
            </a:r>
            <a:r>
              <a:rPr lang="sl-SI" sz="1600" b="1" dirty="0" smtClean="0">
                <a:solidFill>
                  <a:srgbClr val="002060"/>
                </a:solidFill>
              </a:rPr>
              <a:t>			  7.992,76  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sl-SI" sz="1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endParaRPr lang="sl-SI" sz="1600" b="1" dirty="0" smtClean="0">
              <a:solidFill>
                <a:srgbClr val="002060"/>
              </a:solidFill>
            </a:endParaRPr>
          </a:p>
          <a:p>
            <a:endParaRPr lang="sl-SI" sz="1600" b="1" dirty="0">
              <a:solidFill>
                <a:srgbClr val="7030A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4294967295"/>
          </p:nvPr>
        </p:nvSpPr>
        <p:spPr>
          <a:xfrm>
            <a:off x="0" y="5589240"/>
            <a:ext cx="45719" cy="49560"/>
          </a:xfrm>
          <a:noFill/>
        </p:spPr>
        <p:txBody>
          <a:bodyPr>
            <a:normAutofit fontScale="25000" lnSpcReduction="20000"/>
          </a:bodyPr>
          <a:lstStyle/>
          <a:p>
            <a:pPr marL="285750" indent="-285750" algn="l">
              <a:buFont typeface="Wingdings" pitchFamily="2" charset="2"/>
              <a:buChar char="q"/>
            </a:pPr>
            <a:endParaRPr lang="sl-SI" sz="1600" b="1" dirty="0" smtClean="0"/>
          </a:p>
          <a:p>
            <a:pPr marL="0" indent="0">
              <a:buNone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363828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149</Words>
  <Application>Microsoft Office PowerPoint</Application>
  <PresentationFormat>Diaprojekcija na zaslonu (4:3)</PresentationFormat>
  <Paragraphs>78</Paragraphs>
  <Slides>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4</vt:i4>
      </vt:variant>
    </vt:vector>
  </HeadingPairs>
  <TitlesOfParts>
    <vt:vector size="5" baseType="lpstr">
      <vt:lpstr>Officeova tema</vt:lpstr>
      <vt:lpstr>Obrazložitev RAČUNOVODSKEGA DELA letnega poročila in ostalega finančnega poslovanja OŠ Stična v letu 2015</vt:lpstr>
      <vt:lpstr>BILANCA STANJA</vt:lpstr>
      <vt:lpstr>Viri za nabavo sredstev</vt:lpstr>
      <vt:lpstr>Nova šola Zagradec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BILANCA STANJA</dc:title>
  <dc:creator>Melita</dc:creator>
  <cp:lastModifiedBy>Melita</cp:lastModifiedBy>
  <cp:revision>18</cp:revision>
  <dcterms:created xsi:type="dcterms:W3CDTF">2013-02-20T15:19:25Z</dcterms:created>
  <dcterms:modified xsi:type="dcterms:W3CDTF">2016-02-29T06:43:14Z</dcterms:modified>
</cp:coreProperties>
</file>